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38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4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028090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772400" y="3200400"/>
            <a:ext cx="1828800" cy="1828800"/>
          </a:xfrm>
          <a:prstGeom prst="ellipse">
            <a:avLst/>
          </a:prstGeom>
          <a:solidFill>
            <a:srgbClr val="02C39A">
              <a:alpha val="25000"/>
            </a:srgbClr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914400"/>
            <a:ext cx="2011680" cy="20116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8600" y="2743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AI</a:t>
            </a:r>
            <a:endParaRPr lang="en-US" sz="52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228600" y="118872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Mental Health Platform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228600" y="192024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AI Care with Real Human Psychiatrists</a:t>
            </a:r>
            <a:endParaRPr lang="en-US" sz="15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24x7 · Voice-First · Government-Grade Security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28600" y="3749040"/>
            <a:ext cx="6400800" cy="548640"/>
          </a:xfrm>
          <a:prstGeom prst="rect">
            <a:avLst/>
          </a:prstGeom>
          <a:solidFill>
            <a:srgbClr val="02C39A">
              <a:alpha val="85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28600" y="37490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right help, at the right time — anytime, anywhere."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858000" y="475488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ACB5"/>
                </a:solidFill>
              </a:rPr>
              <a:t>Australia · 2025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544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Mental Health Crisis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1188720"/>
            <a:ext cx="4023360" cy="1417320"/>
          </a:xfrm>
          <a:prstGeom prst="rect">
            <a:avLst/>
          </a:prstGeom>
          <a:solidFill>
            <a:srgbClr val="05445E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188720"/>
            <a:ext cx="64008" cy="1417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8016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in 5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502920" y="18745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Australians experience mental illness each year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09160" y="1188720"/>
            <a:ext cx="4023360" cy="1417320"/>
          </a:xfrm>
          <a:prstGeom prst="rect">
            <a:avLst/>
          </a:prstGeom>
          <a:solidFill>
            <a:srgbClr val="05445E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1188720"/>
            <a:ext cx="64008" cy="1417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4892040" y="128016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8.6M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892040" y="18745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Australians live in mental health service deserts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" y="2834640"/>
            <a:ext cx="4023360" cy="1417320"/>
          </a:xfrm>
          <a:prstGeom prst="rect">
            <a:avLst/>
          </a:prstGeom>
          <a:solidFill>
            <a:srgbClr val="05445E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" y="2834640"/>
            <a:ext cx="64008" cy="1417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29260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60%+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502920" y="352044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seek help due to access barriers &amp; stigma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09160" y="2834640"/>
            <a:ext cx="4023360" cy="1417320"/>
          </a:xfrm>
          <a:prstGeom prst="rect">
            <a:avLst/>
          </a:prstGeom>
          <a:solidFill>
            <a:srgbClr val="05445E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2834640"/>
            <a:ext cx="64008" cy="1417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29260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weeks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4892040" y="352044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wait time for a psychiatrist appointment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20040" y="4572000"/>
            <a:ext cx="8503920" cy="411480"/>
          </a:xfrm>
          <a:prstGeom prst="rect">
            <a:avLst/>
          </a:prstGeom>
          <a:solidFill>
            <a:srgbClr val="028090">
              <a:alpha val="8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320040" y="4572000"/>
            <a:ext cx="8503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MindBridge solves this with AI-first care, 24x7 availability, and direct doctor access.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Solution — AI + Doctor Hybrid Model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2651760" cy="347472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97280"/>
            <a:ext cx="2651760" cy="502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10972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5445E"/>
                </a:solidFill>
              </a:rPr>
              <a:t>MILD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20040" y="13716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5445E"/>
                </a:solidFill>
              </a:rPr>
              <a:t>AI Handles</a:t>
            </a:r>
            <a:endParaRPr lang="en-US" sz="1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1737360"/>
            <a:ext cx="640080" cy="6400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251460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Chatbot support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Breathing exercises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Mood tracking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Self-help resources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0" y="1097280"/>
            <a:ext cx="2651760" cy="347472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0" y="1097280"/>
            <a:ext cx="2651760" cy="5029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2" name="Text 9"/>
          <p:cNvSpPr/>
          <p:nvPr/>
        </p:nvSpPr>
        <p:spPr>
          <a:xfrm>
            <a:off x="3200400" y="10972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5445E"/>
                </a:solidFill>
              </a:rPr>
              <a:t>MODERATE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200400" y="13716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5445E"/>
                </a:solidFill>
              </a:rPr>
              <a:t>AI + Guidance</a:t>
            </a:r>
            <a:endParaRPr lang="en-US" sz="10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1737360"/>
            <a:ext cx="640080" cy="6400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337560" y="251460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CBT-based responses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 suggestions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Therapy content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Escalation alerts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80760" y="1097280"/>
            <a:ext cx="2651760" cy="347472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080760" y="1097280"/>
            <a:ext cx="2651760" cy="502920"/>
          </a:xfrm>
          <a:prstGeom prst="rect">
            <a:avLst/>
          </a:prstGeom>
          <a:solidFill>
            <a:srgbClr val="F7C59F"/>
          </a:solidFill>
          <a:ln/>
        </p:spPr>
      </p:sp>
      <p:sp>
        <p:nvSpPr>
          <p:cNvPr id="18" name="Text 14"/>
          <p:cNvSpPr/>
          <p:nvPr/>
        </p:nvSpPr>
        <p:spPr>
          <a:xfrm>
            <a:off x="6080760" y="10972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5445E"/>
                </a:solidFill>
              </a:rPr>
              <a:t>SEVERE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6080760" y="13716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5445E"/>
                </a:solidFill>
              </a:rPr>
              <a:t>Doctor Connect</a:t>
            </a:r>
            <a:endParaRPr lang="en-US" sz="1000" dirty="0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1737360"/>
            <a:ext cx="640080" cy="64008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217920" y="251460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Nearby psychiatrist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Instant booking / call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Emergency helpline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Family alert system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2907792" y="2834640"/>
            <a:ext cx="292608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5779008" y="2834640"/>
            <a:ext cx="292608" cy="0"/>
          </a:xfrm>
          <a:prstGeom prst="line">
            <a:avLst/>
          </a:prstGeom>
          <a:noFill/>
          <a:ln w="31750">
            <a:solidFill>
              <a:srgbClr val="F7C59F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2743200" y="26974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2C39A"/>
                </a:solidFill>
              </a:rPr>
              <a:t>→</a:t>
            </a:r>
            <a:endParaRPr lang="en-US" sz="1800" dirty="0"/>
          </a:p>
        </p:txBody>
      </p:sp>
      <p:sp>
        <p:nvSpPr>
          <p:cNvPr id="25" name="Text 20"/>
          <p:cNvSpPr/>
          <p:nvPr/>
        </p:nvSpPr>
        <p:spPr>
          <a:xfrm>
            <a:off x="5623560" y="26974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7C59F"/>
                </a:solidFill>
              </a:rPr>
              <a:t>→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544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Platform Features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2743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143000"/>
            <a:ext cx="2743200" cy="54864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28016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12344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44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Voice-First Interface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11480" y="1764792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Speech-to-text, text-to-speech, emotion detection from voice tone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00400" y="1143000"/>
            <a:ext cx="2743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00400" y="1143000"/>
            <a:ext cx="2743200" cy="54864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560" y="128016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40480" y="12344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44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Nearby Psychiatrist Finder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337560" y="1764792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GPS-based search, profiles, ratings, instant call/WhatsApp/video booking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126480" y="1143000"/>
            <a:ext cx="2743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126480" y="1143000"/>
            <a:ext cx="2743200" cy="54864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128016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6560" y="12344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44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Detection System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63640" y="1764792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Suicide/self-harm keyword detection, Lifeline &amp; Beyond Blue integration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274320" y="3017520"/>
            <a:ext cx="2743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274320" y="3017520"/>
            <a:ext cx="2743200" cy="54864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15468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4400" y="3108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44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 Tracking Dashboard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411480" y="3639312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check-ins, weekly mood graphs, trigger pattern analysis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3200400" y="3017520"/>
            <a:ext cx="2743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200400" y="3017520"/>
            <a:ext cx="2743200" cy="54864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560" y="3154680"/>
            <a:ext cx="411480" cy="41148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840480" y="3108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44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Notifications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3337560" y="3639312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reminders, breathing exercises, daily mental check-ins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6126480" y="3017520"/>
            <a:ext cx="2743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126480" y="3017520"/>
            <a:ext cx="2743200" cy="54864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3154680"/>
            <a:ext cx="411480" cy="41148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6560" y="3108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44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Multi-Mode Access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263640" y="3639312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/ voice / quick-tap buttons — no typing needed for elderly/disabled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54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Conditions Supported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743200" cy="169164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097280"/>
            <a:ext cx="2743200" cy="457200"/>
          </a:xfrm>
          <a:prstGeom prst="rect">
            <a:avLst/>
          </a:prstGeom>
          <a:solidFill>
            <a:srgbClr val="028090">
              <a:alpha val="7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097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😰  Stress / Tension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64592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Breathing · Work break · Positive guidance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00400" y="1097280"/>
            <a:ext cx="2743200" cy="169164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0" y="1097280"/>
            <a:ext cx="2743200" cy="457200"/>
          </a:xfrm>
          <a:prstGeom prst="rect">
            <a:avLst/>
          </a:prstGeom>
          <a:solidFill>
            <a:srgbClr val="028090">
              <a:alpha val="7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3291840" y="1097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😟  Anxiety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164592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Anxiety test · Panic control · Grounding exercises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26480" y="1097280"/>
            <a:ext cx="2743200" cy="169164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097280"/>
            <a:ext cx="2743200" cy="457200"/>
          </a:xfrm>
          <a:prstGeom prst="rect">
            <a:avLst/>
          </a:prstGeom>
          <a:solidFill>
            <a:srgbClr val="028090">
              <a:alpha val="7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6217920" y="1097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😞  Depression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17920" y="164592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Mood tracking · Negative thought detection · Motivation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3017520"/>
            <a:ext cx="2743200" cy="169164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3017520"/>
            <a:ext cx="2743200" cy="457200"/>
          </a:xfrm>
          <a:prstGeom prst="rect">
            <a:avLst/>
          </a:prstGeom>
          <a:solidFill>
            <a:srgbClr val="028090">
              <a:alpha val="7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6576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😨  Panic Attacks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65760" y="35661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"Calm Me Now" button · Guided breathing · Voice support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0" y="3017520"/>
            <a:ext cx="2743200" cy="169164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200400" y="3017520"/>
            <a:ext cx="2743200" cy="457200"/>
          </a:xfrm>
          <a:prstGeom prst="rect">
            <a:avLst/>
          </a:prstGeom>
          <a:solidFill>
            <a:srgbClr val="028090">
              <a:alpha val="70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329184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😴  Sleep Problems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91840" y="35661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Sleep routine plan · Calming audio · Screen time tips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126480" y="3017520"/>
            <a:ext cx="2743200" cy="169164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26480" y="3017520"/>
            <a:ext cx="2743200" cy="457200"/>
          </a:xfrm>
          <a:prstGeom prst="rect">
            <a:avLst/>
          </a:prstGeom>
          <a:solidFill>
            <a:srgbClr val="028090">
              <a:alpha val="70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621792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🍺  Addiction Support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217920" y="35661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Habit tracking · Recovery plan · Rehab referral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544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Nearby Psychiatrist Contact System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3840480" cy="3749040"/>
          </a:xfrm>
          <a:prstGeom prst="rect">
            <a:avLst/>
          </a:prstGeom>
          <a:solidFill>
            <a:srgbClr val="05445E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0515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2C39A"/>
                </a:solidFill>
              </a:rPr>
              <a:t>User Journey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1480" y="1508760"/>
            <a:ext cx="35661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7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User opens app &amp; allows GPS</a:t>
            </a:r>
            <a:endParaRPr lang="en-US" sz="12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 detects problem severity</a:t>
            </a:r>
            <a:endParaRPr lang="en-US" sz="12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Mild → self-help resources</a:t>
            </a:r>
            <a:endParaRPr lang="en-US" sz="12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Serious → nearby doctors shown</a:t>
            </a:r>
            <a:endParaRPr lang="en-US" sz="12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Instant call / WhatsApp / video</a:t>
            </a:r>
            <a:endParaRPr lang="en-US" sz="12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High-risk → top doctors priority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0" y="1051560"/>
            <a:ext cx="425196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0" y="1051560"/>
            <a:ext cx="4251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5445E"/>
                </a:solidFill>
              </a:rPr>
              <a:t>Platform Features</a:t>
            </a:r>
            <a:endParaRPr lang="en-US" sz="14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50876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20640" y="15087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Doctor Profiles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663440" y="1892808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· Experience · Specialization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· Fees · Availability</a:t>
            </a:r>
            <a:endParaRPr lang="en-US" sz="9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150876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23760" y="15087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Smart Search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766560" y="1892808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Location-based · Distance sorting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Ratings &amp; reviews</a:t>
            </a:r>
            <a:endParaRPr lang="en-US" sz="95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310896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120640" y="31089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Instant Contact</a:t>
            </a:r>
            <a:endParaRPr lang="en-US" sz="1100" dirty="0"/>
          </a:p>
        </p:txBody>
      </p:sp>
      <p:sp>
        <p:nvSpPr>
          <p:cNvPr id="17" name="Text 12"/>
          <p:cNvSpPr/>
          <p:nvPr/>
        </p:nvSpPr>
        <p:spPr>
          <a:xfrm>
            <a:off x="4663440" y="3493008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📞 · WhatsApp · Video consultation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system</a:t>
            </a:r>
            <a:endParaRPr lang="en-US" sz="9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0" y="3108960"/>
            <a:ext cx="365760" cy="3657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223760" y="31089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Emergency Priority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6766560" y="3493008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High-risk users → top doctors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connect &amp; callback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E63946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37160"/>
            <a:ext cx="594360" cy="59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Detection &amp; Suicide Prevention System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274320" y="1097280"/>
            <a:ext cx="1920240" cy="3383280"/>
          </a:xfrm>
          <a:prstGeom prst="rect">
            <a:avLst/>
          </a:prstGeom>
          <a:solidFill>
            <a:srgbClr val="555555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274320" y="10972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User Input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65760" y="1691640"/>
            <a:ext cx="17373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types/says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want to die"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similar phrases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194560" y="25146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2C39A"/>
                </a:solidFill>
              </a:rPr>
              <a:t>→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450592" y="1097280"/>
            <a:ext cx="1920240" cy="3383280"/>
          </a:xfrm>
          <a:prstGeom prst="rect">
            <a:avLst/>
          </a:prstGeom>
          <a:solidFill>
            <a:srgbClr val="028090">
              <a:alpha val="80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450592" y="10972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AI Detection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542032" y="1691640"/>
            <a:ext cx="17373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keyword analysis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&amp; intent scoring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level classification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370832" y="25146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2C39A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626864" y="1097280"/>
            <a:ext cx="1920240" cy="3383280"/>
          </a:xfrm>
          <a:prstGeom prst="rect">
            <a:avLst/>
          </a:prstGeom>
          <a:solidFill>
            <a:srgbClr val="E63946">
              <a:alpha val="80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4626864" y="10972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Immediate Response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718304" y="1691640"/>
            <a:ext cx="17373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message shown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Helpline numbers displayed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contact triggered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547104" y="25146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2C39A"/>
                </a:solidFill>
              </a:rPr>
              <a:t>→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803136" y="1097280"/>
            <a:ext cx="1920240" cy="3383280"/>
          </a:xfrm>
          <a:prstGeom prst="rect">
            <a:avLst/>
          </a:prstGeom>
          <a:solidFill>
            <a:srgbClr val="F7C59F">
              <a:alpha val="80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803136" y="10972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Human Escalation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894576" y="1691640"/>
            <a:ext cx="17373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Lifeline Australia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Blue integration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EE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Guardian / family alert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74320" y="4663440"/>
            <a:ext cx="8595360" cy="347472"/>
          </a:xfrm>
          <a:prstGeom prst="rect">
            <a:avLst/>
          </a:prstGeom>
          <a:solidFill>
            <a:srgbClr val="E63946">
              <a:alpha val="75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274320" y="4663440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⚠️  This feature is LIFE-SAVING — compliant with Australian mental health guidelines &amp; crisis protocols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5445E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37160"/>
            <a:ext cx="594360" cy="59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Government-Grade Security &amp; Compliance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274320" y="1051560"/>
            <a:ext cx="3977640" cy="3794760"/>
          </a:xfrm>
          <a:prstGeom prst="rect">
            <a:avLst/>
          </a:prstGeom>
          <a:solidFill>
            <a:srgbClr val="05445E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274320" y="1051560"/>
            <a:ext cx="3977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2C39A"/>
                </a:solidFill>
              </a:rPr>
              <a:t>🔐  Security Standards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160020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End-to-End Encryption (all data)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Multi-Factor Authentication (MFA)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Secure Cloud — AWS / Azure (AU region)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Data Residency — Australia only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Data Anonymization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ISO 27001 Certified Infrastructure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5E8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SOC 2 Type II Compliant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0" y="1051560"/>
            <a:ext cx="4251960" cy="37947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572000" y="105156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5445E"/>
                </a:solidFill>
              </a:rPr>
              <a:t>📜  Compliance Frameworks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63440" y="1645920"/>
            <a:ext cx="4069080" cy="502920"/>
          </a:xfrm>
          <a:prstGeom prst="rect">
            <a:avLst/>
          </a:prstGeom>
          <a:solidFill>
            <a:srgbClr val="E8F8F5"/>
          </a:solidFill>
          <a:ln/>
        </p:spPr>
      </p:sp>
      <p:sp>
        <p:nvSpPr>
          <p:cNvPr id="11" name="Text 8"/>
          <p:cNvSpPr/>
          <p:nvPr/>
        </p:nvSpPr>
        <p:spPr>
          <a:xfrm>
            <a:off x="4754880" y="16459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Privacy Act 1988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675120" y="16459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Australian data protection law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663440" y="2249424"/>
            <a:ext cx="4069080" cy="502920"/>
          </a:xfrm>
          <a:prstGeom prst="rect">
            <a:avLst/>
          </a:prstGeom>
          <a:solidFill>
            <a:srgbClr val="E8F8F5"/>
          </a:solidFill>
          <a:ln/>
        </p:spPr>
      </p:sp>
      <p:sp>
        <p:nvSpPr>
          <p:cNvPr id="14" name="Text 11"/>
          <p:cNvSpPr/>
          <p:nvPr/>
        </p:nvSpPr>
        <p:spPr>
          <a:xfrm>
            <a:off x="4754880" y="2249424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HIPAA Equivalent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675120" y="224942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Health data protection standard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663440" y="2852928"/>
            <a:ext cx="4069080" cy="502920"/>
          </a:xfrm>
          <a:prstGeom prst="rect">
            <a:avLst/>
          </a:prstGeom>
          <a:solidFill>
            <a:srgbClr val="E8F8F5"/>
          </a:solidFill>
          <a:ln/>
        </p:spPr>
      </p:sp>
      <p:sp>
        <p:nvSpPr>
          <p:cNvPr id="17" name="Text 14"/>
          <p:cNvSpPr/>
          <p:nvPr/>
        </p:nvSpPr>
        <p:spPr>
          <a:xfrm>
            <a:off x="4754880" y="2852928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Aust. Digital Health Agency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675120" y="2852928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National digital health standards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663440" y="3456432"/>
            <a:ext cx="4069080" cy="502920"/>
          </a:xfrm>
          <a:prstGeom prst="rect">
            <a:avLst/>
          </a:prstGeom>
          <a:solidFill>
            <a:srgbClr val="E8F8F5"/>
          </a:solidFill>
          <a:ln/>
        </p:spPr>
      </p:sp>
      <p:sp>
        <p:nvSpPr>
          <p:cNvPr id="20" name="Text 17"/>
          <p:cNvSpPr/>
          <p:nvPr/>
        </p:nvSpPr>
        <p:spPr>
          <a:xfrm>
            <a:off x="4754880" y="345643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GDPR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675120" y="3456432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Global user data rights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663440" y="4059936"/>
            <a:ext cx="4069080" cy="502920"/>
          </a:xfrm>
          <a:prstGeom prst="rect">
            <a:avLst/>
          </a:prstGeom>
          <a:solidFill>
            <a:srgbClr val="E8F8F5"/>
          </a:solidFill>
          <a:ln/>
        </p:spPr>
      </p:sp>
      <p:sp>
        <p:nvSpPr>
          <p:cNvPr id="23" name="Text 20"/>
          <p:cNvSpPr/>
          <p:nvPr/>
        </p:nvSpPr>
        <p:spPr>
          <a:xfrm>
            <a:off x="4754880" y="4059936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5445E"/>
                </a:solidFill>
              </a:rPr>
              <a:t>AI Safety Guidelines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675120" y="4059936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No diagnosis · Disclaimer · Safe AI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 &amp; Technology Stack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4114800" cy="365760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IN" dirty="0"/>
          </a:p>
        </p:txBody>
      </p:sp>
      <p:sp>
        <p:nvSpPr>
          <p:cNvPr id="5" name="Text 3"/>
          <p:cNvSpPr/>
          <p:nvPr/>
        </p:nvSpPr>
        <p:spPr>
          <a:xfrm>
            <a:off x="274320" y="10972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2C39A"/>
                </a:solidFill>
              </a:rPr>
              <a:t>♿  Accessibility Features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1480" y="1645920"/>
            <a:ext cx="38404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🎙️  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Voice-first interface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👆  One-click emotion buttons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🤖  AI-guided conversation flow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📖  Screen reader compatible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🔤  Large font / simple clean UI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🌏  Multilingual (EN + migrant languages)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📶  Offline mode for rural areas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63440" y="1097280"/>
            <a:ext cx="4160520" cy="365760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663440" y="1097280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2C39A"/>
                </a:solidFill>
              </a:rPr>
              <a:t>⚙️  Tech Stack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754880" y="1645920"/>
            <a:ext cx="3977640" cy="438912"/>
          </a:xfrm>
          <a:prstGeom prst="rect">
            <a:avLst/>
          </a:prstGeom>
          <a:solidFill>
            <a:srgbClr val="05445E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4754880" y="1645920"/>
            <a:ext cx="54864" cy="4389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4892040" y="164592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C39A"/>
                </a:solidFill>
              </a:rPr>
              <a:t>Backend: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943600" y="1645920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</a:rPr>
              <a:t>Laravel / Node.js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754880" y="2157984"/>
            <a:ext cx="3977640" cy="438912"/>
          </a:xfrm>
          <a:prstGeom prst="rect">
            <a:avLst/>
          </a:prstGeom>
          <a:solidFill>
            <a:srgbClr val="05445E">
              <a:alpha val="7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4754880" y="2157984"/>
            <a:ext cx="54864" cy="4389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4892040" y="2157984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C39A"/>
                </a:solidFill>
              </a:rPr>
              <a:t>AI Engine: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943600" y="2157984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</a:rPr>
              <a:t>OpenAI / OpenRouter API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54880" y="2670048"/>
            <a:ext cx="3977640" cy="438912"/>
          </a:xfrm>
          <a:prstGeom prst="rect">
            <a:avLst/>
          </a:prstGeom>
          <a:solidFill>
            <a:srgbClr val="05445E">
              <a:alpha val="7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4754880" y="2670048"/>
            <a:ext cx="54864" cy="4389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4892040" y="2670048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C39A"/>
                </a:solidFill>
              </a:rPr>
              <a:t>Voice: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943600" y="26700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</a:rPr>
              <a:t>Google Speech API · Azure Cognitive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54880" y="3182112"/>
            <a:ext cx="3977640" cy="438912"/>
          </a:xfrm>
          <a:prstGeom prst="rect">
            <a:avLst/>
          </a:prstGeom>
          <a:solidFill>
            <a:srgbClr val="05445E">
              <a:alpha val="7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754880" y="3182112"/>
            <a:ext cx="54864" cy="4389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3" name="Text 21"/>
          <p:cNvSpPr/>
          <p:nvPr/>
        </p:nvSpPr>
        <p:spPr>
          <a:xfrm>
            <a:off x="4892040" y="3182112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C39A"/>
                </a:solidFill>
              </a:rPr>
              <a:t>Cloud: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943600" y="318211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</a:rPr>
              <a:t>AWS / Azure (Australia Region)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754880" y="3694176"/>
            <a:ext cx="3977640" cy="438912"/>
          </a:xfrm>
          <a:prstGeom prst="rect">
            <a:avLst/>
          </a:prstGeom>
          <a:solidFill>
            <a:srgbClr val="05445E">
              <a:alpha val="7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3694176"/>
            <a:ext cx="54864" cy="4389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369417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C39A"/>
                </a:solidFill>
              </a:rPr>
              <a:t>Security: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943600" y="3694176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</a:rPr>
              <a:t>End-to-end encryption · MFA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54880" y="4206240"/>
            <a:ext cx="3977640" cy="438912"/>
          </a:xfrm>
          <a:prstGeom prst="rect">
            <a:avLst/>
          </a:prstGeom>
          <a:solidFill>
            <a:srgbClr val="05445E">
              <a:alpha val="7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754880" y="4206240"/>
            <a:ext cx="54864" cy="4389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1" name="Text 29"/>
          <p:cNvSpPr/>
          <p:nvPr/>
        </p:nvSpPr>
        <p:spPr>
          <a:xfrm>
            <a:off x="4892040" y="420624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C39A"/>
                </a:solidFill>
              </a:rPr>
              <a:t>Wearables: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943600" y="4206240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CCCC"/>
                </a:solidFill>
              </a:rPr>
              <a:t>Heart rate / stress detection (future)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544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User Journey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627632" y="1828800"/>
            <a:ext cx="365760" cy="73152"/>
          </a:xfrm>
          <a:prstGeom prst="rect">
            <a:avLst/>
          </a:prstGeom>
          <a:solidFill>
            <a:srgbClr val="8EACB5"/>
          </a:solidFill>
          <a:ln/>
        </p:spPr>
      </p:sp>
      <p:sp>
        <p:nvSpPr>
          <p:cNvPr id="5" name="Shape 3"/>
          <p:cNvSpPr/>
          <p:nvPr/>
        </p:nvSpPr>
        <p:spPr>
          <a:xfrm>
            <a:off x="484632" y="1280160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84632" y="1280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256032" y="233172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445E"/>
                </a:solidFill>
              </a:rPr>
              <a:t>Open App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56032" y="27432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Voice or text login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Easy onboarding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64992" y="1828800"/>
            <a:ext cx="365760" cy="73152"/>
          </a:xfrm>
          <a:prstGeom prst="rect">
            <a:avLst/>
          </a:prstGeom>
          <a:solidFill>
            <a:srgbClr val="8EACB5"/>
          </a:solidFill>
          <a:ln/>
        </p:spPr>
      </p:sp>
      <p:sp>
        <p:nvSpPr>
          <p:cNvPr id="10" name="Shape 8"/>
          <p:cNvSpPr/>
          <p:nvPr/>
        </p:nvSpPr>
        <p:spPr>
          <a:xfrm>
            <a:off x="2221992" y="1280160"/>
            <a:ext cx="914400" cy="914400"/>
          </a:xfrm>
          <a:prstGeom prst="ellipse">
            <a:avLst/>
          </a:prstGeom>
          <a:solidFill>
            <a:srgbClr val="00A896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221992" y="1280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993392" y="233172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445E"/>
                </a:solidFill>
              </a:rPr>
              <a:t>Chat with AI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993392" y="27432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Text or voice input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Emotion buttons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102352" y="1828800"/>
            <a:ext cx="365760" cy="73152"/>
          </a:xfrm>
          <a:prstGeom prst="rect">
            <a:avLst/>
          </a:prstGeom>
          <a:solidFill>
            <a:srgbClr val="8EACB5"/>
          </a:solidFill>
          <a:ln/>
        </p:spPr>
      </p:sp>
      <p:sp>
        <p:nvSpPr>
          <p:cNvPr id="15" name="Shape 13"/>
          <p:cNvSpPr/>
          <p:nvPr/>
        </p:nvSpPr>
        <p:spPr>
          <a:xfrm>
            <a:off x="3959352" y="1280160"/>
            <a:ext cx="914400" cy="914400"/>
          </a:xfrm>
          <a:prstGeom prst="ellipse">
            <a:avLst/>
          </a:prstGeom>
          <a:solidFill>
            <a:srgbClr val="02C39A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959352" y="1280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730752" y="233172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445E"/>
                </a:solidFill>
              </a:rPr>
              <a:t>AI Analysis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730752" y="27432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Problem detected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Severity assessed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839712" y="1828800"/>
            <a:ext cx="365760" cy="73152"/>
          </a:xfrm>
          <a:prstGeom prst="rect">
            <a:avLst/>
          </a:prstGeom>
          <a:solidFill>
            <a:srgbClr val="8EACB5"/>
          </a:solidFill>
          <a:ln/>
        </p:spPr>
      </p:sp>
      <p:sp>
        <p:nvSpPr>
          <p:cNvPr id="20" name="Shape 18"/>
          <p:cNvSpPr/>
          <p:nvPr/>
        </p:nvSpPr>
        <p:spPr>
          <a:xfrm>
            <a:off x="5696712" y="1280160"/>
            <a:ext cx="914400" cy="914400"/>
          </a:xfrm>
          <a:prstGeom prst="ellipse">
            <a:avLst/>
          </a:prstGeom>
          <a:solidFill>
            <a:srgbClr val="F4A261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96712" y="1280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468112" y="233172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445E"/>
                </a:solidFill>
              </a:rPr>
              <a:t>Instant Help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68112" y="27432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Exercises + resources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CBT guidance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7434072" y="1280160"/>
            <a:ext cx="914400" cy="914400"/>
          </a:xfrm>
          <a:prstGeom prst="ellipse">
            <a:avLst/>
          </a:prstGeom>
          <a:solidFill>
            <a:srgbClr val="F7C59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434072" y="1280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205472" y="233172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445E"/>
                </a:solidFill>
              </a:rPr>
              <a:t>Doctor Connect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205472" y="27432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Booking / call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444444"/>
                </a:solidFill>
              </a:rPr>
              <a:t>Emergency response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914400" y="3794760"/>
            <a:ext cx="2103120" cy="685800"/>
          </a:xfrm>
          <a:prstGeom prst="rect">
            <a:avLst/>
          </a:prstGeom>
          <a:solidFill>
            <a:srgbClr val="028090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914400" y="3794760"/>
            <a:ext cx="2103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✔ Instant Help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3474720" y="3794760"/>
            <a:ext cx="2103120" cy="685800"/>
          </a:xfrm>
          <a:prstGeom prst="rect">
            <a:avLst/>
          </a:prstGeom>
          <a:solidFill>
            <a:srgbClr val="00A896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3474720" y="3794760"/>
            <a:ext cx="2103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✔ Professional Support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6035040" y="3794760"/>
            <a:ext cx="2103120" cy="685800"/>
          </a:xfrm>
          <a:prstGeom prst="rect">
            <a:avLst/>
          </a:prstGeom>
          <a:solidFill>
            <a:srgbClr val="E63946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035040" y="3794760"/>
            <a:ext cx="2103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✔ Life-Saving System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4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028090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2743200"/>
            <a:ext cx="3657600" cy="3657600"/>
          </a:xfrm>
          <a:prstGeom prst="ellipse">
            <a:avLst/>
          </a:prstGeom>
          <a:solidFill>
            <a:srgbClr val="02C39A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MindBridge? — Our Unique Advantages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74320" y="1097280"/>
            <a:ext cx="2743200" cy="155448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23444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11887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Voice-First AI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11480" y="1783080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No typing needed — works for elderly, disabled, and rural users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200400" y="1097280"/>
            <a:ext cx="2743200" cy="155448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560" y="123444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86200" y="11887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Government-Grade Security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337560" y="1783080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ISO 27001 · Privacy Act 1988 · AU data residency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126480" y="1097280"/>
            <a:ext cx="2743200" cy="155448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1234440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812280" y="11887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Crisis-Ready System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6263640" y="1783080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suicide prevention with Lifeline &amp; Beyond Blue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274320" y="2926080"/>
            <a:ext cx="2743200" cy="155448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063240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60120" y="30175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Anywhere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411480" y="3611880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Rural · Remote · Offline mode · Multilingual support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3200400" y="2926080"/>
            <a:ext cx="2743200" cy="155448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560" y="3063240"/>
            <a:ext cx="457200" cy="4572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886200" y="30175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+ Doctor Hybrid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3337560" y="3611880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AI for mild cases, real psychiatrists for severe cases</a:t>
            </a:r>
            <a:endParaRPr lang="en-US" sz="1050" dirty="0"/>
          </a:p>
        </p:txBody>
      </p:sp>
      <p:sp>
        <p:nvSpPr>
          <p:cNvPr id="26" name="Shape 19"/>
          <p:cNvSpPr/>
          <p:nvPr/>
        </p:nvSpPr>
        <p:spPr>
          <a:xfrm>
            <a:off x="6126480" y="2926080"/>
            <a:ext cx="2743200" cy="1554480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3063240"/>
            <a:ext cx="457200" cy="45720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812280" y="30175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Safety Net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6263640" y="3611880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Guardian alerts for high-risk users — no one left behind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54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5486400" cy="5486400"/>
          </a:xfrm>
          <a:prstGeom prst="ellipse">
            <a:avLst/>
          </a:prstGeom>
          <a:solidFill>
            <a:srgbClr val="028090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2743200"/>
            <a:ext cx="4572000" cy="4572000"/>
          </a:xfrm>
          <a:prstGeom prst="ellipse">
            <a:avLst/>
          </a:prstGeom>
          <a:solidFill>
            <a:srgbClr val="02C39A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Shape 3"/>
          <p:cNvSpPr/>
          <p:nvPr/>
        </p:nvSpPr>
        <p:spPr>
          <a:xfrm>
            <a:off x="9052560" y="0"/>
            <a:ext cx="91440" cy="5143500"/>
          </a:xfrm>
          <a:prstGeom prst="rect">
            <a:avLst/>
          </a:prstGeom>
          <a:solidFill>
            <a:srgbClr val="02C39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274320"/>
            <a:ext cx="1097280" cy="1097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1417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Care AI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457200" y="21488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Mental Health Platform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371600" y="2788920"/>
            <a:ext cx="6400800" cy="777240"/>
          </a:xfrm>
          <a:prstGeom prst="rect">
            <a:avLst/>
          </a:prstGeom>
          <a:solidFill>
            <a:srgbClr val="028090">
              <a:alpha val="80000"/>
            </a:srgbClr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371600" y="2788920"/>
            <a:ext cx="6400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"This platform connects AI care with real human psychiatrists,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users get the right help at the right time — anytime, anywhere."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EAC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 Government-Ready  |  ♿ Fully Accessible  |  🔐 Secure  |  🤖 AI + Human Hybrid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7200" y="44805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846</Words>
  <Application>Microsoft Office PowerPoint</Application>
  <PresentationFormat>On-screen Show (16:9)</PresentationFormat>
  <Paragraphs>201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MindBridge – AI Mental Health Platform</dc:title>
  <dc:subject>PptxGenJS Presentation</dc:subject>
  <dc:creator>PptxGenJS</dc:creator>
  <cp:lastModifiedBy>Subham Ojha</cp:lastModifiedBy>
  <cp:revision>3</cp:revision>
  <dcterms:created xsi:type="dcterms:W3CDTF">2026-04-15T13:14:55Z</dcterms:created>
  <dcterms:modified xsi:type="dcterms:W3CDTF">2026-04-15T17:29:48Z</dcterms:modified>
</cp:coreProperties>
</file>